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92" r:id="rId3"/>
    <p:sldId id="257" r:id="rId4"/>
    <p:sldId id="294" r:id="rId5"/>
    <p:sldId id="286" r:id="rId6"/>
    <p:sldId id="295" r:id="rId7"/>
    <p:sldId id="308" r:id="rId8"/>
    <p:sldId id="307" r:id="rId9"/>
    <p:sldId id="311" r:id="rId10"/>
    <p:sldId id="304" r:id="rId11"/>
    <p:sldId id="305" r:id="rId12"/>
    <p:sldId id="306" r:id="rId13"/>
    <p:sldId id="285" r:id="rId14"/>
    <p:sldId id="261" r:id="rId15"/>
    <p:sldId id="287" r:id="rId16"/>
    <p:sldId id="289" r:id="rId17"/>
    <p:sldId id="296" r:id="rId18"/>
    <p:sldId id="290" r:id="rId19"/>
    <p:sldId id="297" r:id="rId20"/>
    <p:sldId id="291" r:id="rId21"/>
    <p:sldId id="298" r:id="rId22"/>
    <p:sldId id="309" r:id="rId23"/>
    <p:sldId id="310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84E1"/>
    <a:srgbClr val="8ECACE"/>
    <a:srgbClr val="8CCD03"/>
    <a:srgbClr val="F0B500"/>
    <a:srgbClr val="FFD03B"/>
    <a:srgbClr val="FFFFFF"/>
    <a:srgbClr val="00A6AA"/>
    <a:srgbClr val="2F7DE1"/>
    <a:srgbClr val="A6A6A6"/>
    <a:srgbClr val="689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34A5DA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2E87BB">
              <a:alpha val="29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425" autoAdjust="0"/>
  </p:normalViewPr>
  <p:slideViewPr>
    <p:cSldViewPr snapToGrid="0" snapToObjects="1">
      <p:cViewPr varScale="1">
        <p:scale>
          <a:sx n="95" d="100"/>
          <a:sy n="95" d="100"/>
        </p:scale>
        <p:origin x="-179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2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printerSettings" Target="printerSettings/printerSettings1.bin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2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33" Type="http://schemas.openxmlformats.org/officeDocument/2006/relationships/customXml" Target="../customXml/item3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customXml" Target="../customXml/item2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9" Type="http://schemas.openxmlformats.org/officeDocument/2006/relationships/slide" Target="slides/slide8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4294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rgbClr val="34A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0" name="Shape 130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5"/>
          </p:nvPr>
        </p:nvSpPr>
        <p:spPr>
          <a:xfrm>
            <a:off x="5892800" y="7789335"/>
            <a:ext cx="6705600" cy="86360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A7EF1C7F-865E-8446-920E-D586D0ACC84D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61059" y="431800"/>
            <a:ext cx="432460" cy="410369"/>
          </a:xfrm>
        </p:spPr>
        <p:txBody>
          <a:bodyPr/>
          <a:lstStyle/>
          <a:p>
            <a:fld id="{1170EFB0-562E-6C42-9378-CEE0705E3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3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34A5DA"/>
              </a:buClr>
              <a:buChar char="▸"/>
            </a:lvl1pPr>
            <a:lvl2pPr>
              <a:buClr>
                <a:srgbClr val="34A5DA"/>
              </a:buClr>
              <a:buChar char="▸"/>
            </a:lvl2pPr>
            <a:lvl3pPr>
              <a:buClr>
                <a:srgbClr val="34A5DA"/>
              </a:buClr>
              <a:buChar char="▸"/>
            </a:lvl3pPr>
            <a:lvl4pPr>
              <a:buClr>
                <a:srgbClr val="34A5DA"/>
              </a:buClr>
              <a:buChar char="▸"/>
            </a:lvl4pPr>
            <a:lvl5pPr>
              <a:buClr>
                <a:srgbClr val="34A5DA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34A5DA"/>
              </a:buClr>
              <a:buChar char="▸"/>
            </a:lvl1pPr>
            <a:lvl2pPr>
              <a:buClr>
                <a:srgbClr val="34A5DA"/>
              </a:buClr>
              <a:buChar char="▸"/>
            </a:lvl2pPr>
            <a:lvl3pPr>
              <a:buClr>
                <a:srgbClr val="34A5DA"/>
              </a:buClr>
              <a:buChar char="▸"/>
            </a:lvl3pPr>
            <a:lvl4pPr>
              <a:buClr>
                <a:srgbClr val="34A5DA"/>
              </a:buClr>
              <a:buChar char="▸"/>
            </a:lvl4pPr>
            <a:lvl5pPr>
              <a:buClr>
                <a:srgbClr val="34A5DA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rgbClr val="34A5DA"/>
              </a:buClr>
              <a:buChar char="▸"/>
              <a:defRPr sz="2800"/>
            </a:lvl1pPr>
            <a:lvl2pPr>
              <a:buClr>
                <a:srgbClr val="34A5DA"/>
              </a:buClr>
              <a:buChar char="▸"/>
              <a:defRPr sz="2800"/>
            </a:lvl2pPr>
            <a:lvl3pPr>
              <a:buClr>
                <a:srgbClr val="34A5DA"/>
              </a:buClr>
              <a:buChar char="▸"/>
              <a:defRPr sz="2800"/>
            </a:lvl3pPr>
            <a:lvl4pPr>
              <a:buClr>
                <a:srgbClr val="34A5DA"/>
              </a:buClr>
              <a:buChar char="▸"/>
              <a:defRPr sz="2800"/>
            </a:lvl4pPr>
            <a:lvl5pPr>
              <a:buClr>
                <a:srgbClr val="34A5DA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34A5DA"/>
              </a:buClr>
              <a:buChar char="▸"/>
            </a:lvl1pPr>
            <a:lvl2pPr>
              <a:buClr>
                <a:srgbClr val="34A5DA"/>
              </a:buClr>
              <a:buChar char="▸"/>
            </a:lvl2pPr>
            <a:lvl3pPr>
              <a:buClr>
                <a:srgbClr val="34A5DA"/>
              </a:buClr>
              <a:buChar char="▸"/>
            </a:lvl3pPr>
            <a:lvl4pPr>
              <a:buClr>
                <a:srgbClr val="34A5DA"/>
              </a:buClr>
              <a:buChar char="▸"/>
            </a:lvl4pPr>
            <a:lvl5pPr>
              <a:buClr>
                <a:srgbClr val="34A5DA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4" r:id="rId13"/>
    <p:sldLayoutId id="2147483665" r:id="rId14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rgbClr val="34A5DA"/>
          </a:solidFill>
          <a:uFillTx/>
          <a:latin typeface="+mj-lt"/>
          <a:ea typeface="+mj-ea"/>
          <a:cs typeface="+mj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rgbClr val="3DA4D6"/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g"/><Relationship Id="rId20" Type="http://schemas.openxmlformats.org/officeDocument/2006/relationships/image" Target="../media/image40.jpg"/><Relationship Id="rId21" Type="http://schemas.openxmlformats.org/officeDocument/2006/relationships/image" Target="../media/image41.jpg"/><Relationship Id="rId22" Type="http://schemas.openxmlformats.org/officeDocument/2006/relationships/image" Target="../media/image42.jpg"/><Relationship Id="rId10" Type="http://schemas.openxmlformats.org/officeDocument/2006/relationships/image" Target="../media/image30.jpeg"/><Relationship Id="rId11" Type="http://schemas.openxmlformats.org/officeDocument/2006/relationships/image" Target="../media/image31.jpg"/><Relationship Id="rId12" Type="http://schemas.openxmlformats.org/officeDocument/2006/relationships/image" Target="../media/image32.jpeg"/><Relationship Id="rId13" Type="http://schemas.openxmlformats.org/officeDocument/2006/relationships/image" Target="../media/image33.jpg"/><Relationship Id="rId14" Type="http://schemas.openxmlformats.org/officeDocument/2006/relationships/image" Target="../media/image34.jpg"/><Relationship Id="rId15" Type="http://schemas.openxmlformats.org/officeDocument/2006/relationships/image" Target="../media/image35.jpeg"/><Relationship Id="rId16" Type="http://schemas.openxmlformats.org/officeDocument/2006/relationships/image" Target="../media/image36.jpeg"/><Relationship Id="rId17" Type="http://schemas.openxmlformats.org/officeDocument/2006/relationships/image" Target="../media/image37.jpeg"/><Relationship Id="rId18" Type="http://schemas.openxmlformats.org/officeDocument/2006/relationships/image" Target="../media/image38.jpeg"/><Relationship Id="rId19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e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g"/><Relationship Id="rId8" Type="http://schemas.openxmlformats.org/officeDocument/2006/relationships/image" Target="../media/image65.jp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lTKeQIC9v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6"/>
          <a:stretch/>
        </p:blipFill>
        <p:spPr>
          <a:xfrm>
            <a:off x="0" y="-77983"/>
            <a:ext cx="13004800" cy="9831584"/>
          </a:xfrm>
          <a:prstGeom prst="rect">
            <a:avLst/>
          </a:prstGeom>
        </p:spPr>
      </p:pic>
      <p:sp>
        <p:nvSpPr>
          <p:cNvPr id="167" name="Shape 167"/>
          <p:cNvSpPr/>
          <p:nvPr/>
        </p:nvSpPr>
        <p:spPr>
          <a:xfrm>
            <a:off x="0" y="5953370"/>
            <a:ext cx="13027060" cy="3277187"/>
          </a:xfrm>
          <a:prstGeom prst="rect">
            <a:avLst/>
          </a:prstGeom>
          <a:solidFill>
            <a:srgbClr val="222222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DIN Condensed"/>
              </a:defRPr>
            </a:pPr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533398" y="6332682"/>
            <a:ext cx="12212015" cy="2303114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lnSpc>
                <a:spcPct val="70000"/>
              </a:lnSpc>
              <a:defRPr sz="13600" spc="0">
                <a:solidFill>
                  <a:srgbClr val="FFFFFF"/>
                </a:solidFill>
              </a:defRPr>
            </a:lvl1pPr>
          </a:lstStyle>
          <a:p>
            <a:r>
              <a:rPr lang="en-US" sz="9000" dirty="0" smtClean="0"/>
              <a:t>BIOLOGICAL &amp; ENVIRONMENTAL SCIENCE &amp; ENGINEERING DIVISION</a:t>
            </a:r>
            <a:endParaRPr sz="9000" dirty="0"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533400" y="8543558"/>
            <a:ext cx="4991795" cy="5622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 sz="4000" dirty="0" smtClean="0"/>
              <a:t>AT KAUST</a:t>
            </a:r>
            <a:endParaRPr sz="4000" dirty="0"/>
          </a:p>
        </p:txBody>
      </p:sp>
      <p:sp>
        <p:nvSpPr>
          <p:cNvPr id="170" name="Shape 170"/>
          <p:cNvSpPr/>
          <p:nvPr/>
        </p:nvSpPr>
        <p:spPr>
          <a:xfrm flipV="1">
            <a:off x="406400" y="8430274"/>
            <a:ext cx="12192000" cy="263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vanced Nanofabrication Imaging and Characterization C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" y="624400"/>
            <a:ext cx="8054243" cy="1830867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8" name="Shape 192"/>
          <p:cNvSpPr/>
          <p:nvPr/>
        </p:nvSpPr>
        <p:spPr>
          <a:xfrm>
            <a:off x="309897" y="752396"/>
            <a:ext cx="8220617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Advanced nanofabrication imaging &amp; characterization core lab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8444" y="2657190"/>
            <a:ext cx="5158591" cy="5165097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260092" tIns="260092" rIns="260092" bIns="260092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TEM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Morphology, </a:t>
            </a:r>
            <a:r>
              <a:rPr lang="en-US" sz="2000" dirty="0" err="1">
                <a:solidFill>
                  <a:srgbClr val="FFFFFF"/>
                </a:solidFill>
                <a:latin typeface="Helvetica Light"/>
                <a:cs typeface="Helvetica Light"/>
              </a:rPr>
              <a:t>Immunolabeling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 and 3D Rendering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SEM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Imaging for wet and biological samples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Optical microscopy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Fluorescence, deep tissue and live cell imaging</a:t>
            </a:r>
            <a:r>
              <a:rPr lang="en-US" sz="2000" dirty="0">
                <a:solidFill>
                  <a:srgbClr val="FFFFFF"/>
                </a:solidFill>
              </a:rPr>
              <a:t>	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NMR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  <a:latin typeface="Helvetica Light"/>
                <a:cs typeface="Helvetica Light"/>
              </a:rPr>
              <a:t>Biomolecular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 structure analysis</a:t>
            </a:r>
          </a:p>
          <a:p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12 NMR (up to 900 MHz)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6977">
            <a:off x="6954295" y="5732962"/>
            <a:ext cx="3601998" cy="3591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4663">
            <a:off x="4810281" y="6248536"/>
            <a:ext cx="2864977" cy="2864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212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52-2_Proteomic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r="2354"/>
          <a:stretch/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" y="719646"/>
            <a:ext cx="4603936" cy="1629789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6" name="Shape 192"/>
          <p:cNvSpPr/>
          <p:nvPr/>
        </p:nvSpPr>
        <p:spPr>
          <a:xfrm>
            <a:off x="309897" y="1001429"/>
            <a:ext cx="413938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The bioscience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core lab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8445" y="2657190"/>
            <a:ext cx="5501901" cy="4732184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260092" tIns="260092" rIns="260092" bIns="26009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Genomics (sequencing)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De novo, </a:t>
            </a:r>
            <a:r>
              <a:rPr lang="en-US" sz="2000" dirty="0" err="1">
                <a:solidFill>
                  <a:srgbClr val="FFFFFF"/>
                </a:solidFill>
                <a:latin typeface="Helvetica Light"/>
                <a:cs typeface="Helvetica Light"/>
              </a:rPr>
              <a:t>transcriptome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Helvetica Light"/>
                <a:cs typeface="Helvetica Light"/>
              </a:rPr>
              <a:t>miRNA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Helvetica Light"/>
                <a:cs typeface="Helvetica Light"/>
              </a:rPr>
              <a:t>ChIP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elvetica Light"/>
                <a:cs typeface="Helvetica Light"/>
              </a:rPr>
              <a:t>Seq</a:t>
            </a:r>
            <a:endParaRPr lang="en-US" sz="20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000" kern="0" dirty="0">
              <a:solidFill>
                <a:srgbClr val="FFFFFF"/>
              </a:solidFill>
              <a:latin typeface="Helvetica Light"/>
              <a:ea typeface="ＭＳ Ｐゴシック"/>
              <a:cs typeface="Helvetica Ligh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Proteomics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Protein/peptide/metabolite identification 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Cell Sorting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Analyze and define cell populations – single cell analysis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9" name="Picture 8" descr="BESE Divsio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314">
            <a:off x="3532365" y="6330885"/>
            <a:ext cx="3319177" cy="256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BESE Div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9106">
            <a:off x="499249" y="6668922"/>
            <a:ext cx="3809409" cy="275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64552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2707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04801" cy="97536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" y="719646"/>
            <a:ext cx="6170333" cy="1629789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" y="7892985"/>
            <a:ext cx="5388506" cy="124297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260092" tIns="260092" rIns="260092" bIns="26009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Exploring a reconstruction of brain tissue in the KAUST Cornea Cave</a:t>
            </a:r>
          </a:p>
        </p:txBody>
      </p:sp>
      <p:sp>
        <p:nvSpPr>
          <p:cNvPr id="6" name="Shape 192"/>
          <p:cNvSpPr/>
          <p:nvPr/>
        </p:nvSpPr>
        <p:spPr>
          <a:xfrm>
            <a:off x="309897" y="1001429"/>
            <a:ext cx="550058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The Cornea cave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as a research tool</a:t>
            </a:r>
            <a:endParaRPr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552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5" grpId="0" build="p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982" y="744382"/>
            <a:ext cx="12503879" cy="525447"/>
          </a:xfrm>
          <a:prstGeom prst="rect">
            <a:avLst/>
          </a:prstGeom>
          <a:solidFill>
            <a:srgbClr val="22222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DIN Condensed"/>
            </a:endParaRPr>
          </a:p>
        </p:txBody>
      </p:sp>
      <p:sp>
        <p:nvSpPr>
          <p:cNvPr id="6" name="Shape 192"/>
          <p:cNvSpPr/>
          <p:nvPr/>
        </p:nvSpPr>
        <p:spPr>
          <a:xfrm>
            <a:off x="1014994" y="1046741"/>
            <a:ext cx="2956245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BESE </a:t>
            </a:r>
          </a:p>
          <a:p>
            <a:r>
              <a:rPr lang="en-US" sz="40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ACADEMIC</a:t>
            </a:r>
          </a:p>
          <a:p>
            <a:r>
              <a:rPr lang="en-US" sz="40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PROGRAMS</a:t>
            </a:r>
            <a:endParaRPr sz="40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Picture 4" descr="faculty-communities-and-programs-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12434" r="19297" b="3226"/>
          <a:stretch/>
        </p:blipFill>
        <p:spPr>
          <a:xfrm>
            <a:off x="3991404" y="583126"/>
            <a:ext cx="8728659" cy="88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82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1715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r="22553"/>
          <a:stretch/>
        </p:blipFill>
        <p:spPr>
          <a:xfrm>
            <a:off x="0" y="0"/>
            <a:ext cx="6758010" cy="9753600"/>
          </a:xfrm>
          <a:prstGeom prst="rect">
            <a:avLst/>
          </a:prstGeom>
        </p:spPr>
      </p:pic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xfrm>
            <a:off x="7092929" y="1109446"/>
            <a:ext cx="5595818" cy="642078"/>
          </a:xfrm>
          <a:prstGeom prst="rect">
            <a:avLst/>
          </a:prstGeom>
        </p:spPr>
        <p:txBody>
          <a:bodyPr/>
          <a:lstStyle>
            <a:lvl1pPr defTabSz="519937">
              <a:spcBef>
                <a:spcPts val="2000"/>
              </a:spcBef>
              <a:defRPr sz="3026"/>
            </a:lvl1pPr>
          </a:lstStyle>
          <a:p>
            <a:r>
              <a:rPr lang="en-US" dirty="0" smtClean="0">
                <a:solidFill>
                  <a:srgbClr val="C8C8C8"/>
                </a:solidFill>
              </a:rPr>
              <a:t>BESE ACADEMIC PROGRAMS</a:t>
            </a:r>
            <a:endParaRPr dirty="0">
              <a:solidFill>
                <a:srgbClr val="C8C8C8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 flipV="1">
            <a:off x="7105630" y="1813469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298"/>
          <p:cNvSpPr/>
          <p:nvPr/>
        </p:nvSpPr>
        <p:spPr>
          <a:xfrm>
            <a:off x="7092929" y="2019096"/>
            <a:ext cx="5595818" cy="181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70000"/>
              </a:lnSpc>
              <a:spcBef>
                <a:spcPts val="0"/>
              </a:spcBef>
              <a:defRPr sz="8500" cap="all">
                <a:solidFill>
                  <a:srgbClr val="009193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rPr lang="en-US" sz="8000" dirty="0" smtClean="0">
                <a:solidFill>
                  <a:srgbClr val="5284E1"/>
                </a:solidFill>
              </a:rPr>
              <a:t>BIOSCIENCE</a:t>
            </a:r>
          </a:p>
          <a:p>
            <a:r>
              <a:rPr lang="en-US" sz="8000" dirty="0" smtClean="0">
                <a:solidFill>
                  <a:srgbClr val="5284E1"/>
                </a:solidFill>
              </a:rPr>
              <a:t>PROGRAM</a:t>
            </a:r>
            <a:endParaRPr sz="8000" dirty="0">
              <a:solidFill>
                <a:srgbClr val="5284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929" y="4531967"/>
            <a:ext cx="5140960" cy="3341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Bioscience program plays a key role in tackling many of the global challenges being addressed by KAUST, with a general emphasis on what we term </a:t>
            </a:r>
            <a:r>
              <a:rPr lang="en-US" sz="2200" b="1" dirty="0">
                <a:solidFill>
                  <a:srgbClr val="FFFFFF"/>
                </a:solidFill>
                <a:latin typeface="Helvetica "/>
                <a:cs typeface="Helvetica "/>
              </a:rPr>
              <a:t>Adaptive Biology or the study of the mechanisms that allow organisms to adapt to their environment</a:t>
            </a:r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. </a:t>
            </a:r>
            <a:endParaRPr lang="en-US" sz="2200" dirty="0" smtClean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uild="p" animBg="1"/>
      <p:bldP spid="233" grpId="0" animBg="1"/>
      <p:bldP spid="10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5589_large-300x2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r="17698"/>
          <a:stretch/>
        </p:blipFill>
        <p:spPr>
          <a:xfrm>
            <a:off x="966325" y="3340245"/>
            <a:ext cx="1536932" cy="1581317"/>
          </a:xfrm>
          <a:prstGeom prst="rect">
            <a:avLst/>
          </a:prstGeom>
        </p:spPr>
      </p:pic>
      <p:pic>
        <p:nvPicPr>
          <p:cNvPr id="29" name="Picture 28" descr="bio-fisch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212" y="1184569"/>
            <a:ext cx="1574376" cy="1574376"/>
          </a:xfrm>
          <a:prstGeom prst="rect">
            <a:avLst/>
          </a:prstGeom>
        </p:spPr>
      </p:pic>
      <p:pic>
        <p:nvPicPr>
          <p:cNvPr id="30" name="Picture 29" descr="bio-falqu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149" y="1184569"/>
            <a:ext cx="1574376" cy="1574376"/>
          </a:xfrm>
          <a:prstGeom prst="rect">
            <a:avLst/>
          </a:prstGeom>
        </p:spPr>
      </p:pic>
      <p:pic>
        <p:nvPicPr>
          <p:cNvPr id="28" name="Picture 27" descr="bio-daffonchio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473" y="1184567"/>
            <a:ext cx="1574376" cy="1574380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406400" y="375791"/>
            <a:ext cx="1117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BIOSCIENCE FACULTY</a:t>
            </a:r>
            <a:endParaRPr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4" name="Picture 3" descr="mol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97" y="5554428"/>
            <a:ext cx="1577987" cy="1577987"/>
          </a:xfrm>
          <a:prstGeom prst="rect">
            <a:avLst/>
          </a:prstGeom>
        </p:spPr>
      </p:pic>
      <p:pic>
        <p:nvPicPr>
          <p:cNvPr id="6" name="Picture 5" descr="bio-haus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723" y="3340241"/>
            <a:ext cx="1576802" cy="1576802"/>
          </a:xfrm>
          <a:prstGeom prst="rect">
            <a:avLst/>
          </a:prstGeom>
        </p:spPr>
      </p:pic>
      <p:pic>
        <p:nvPicPr>
          <p:cNvPr id="7" name="Picture 6" descr="sahik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786" y="3340242"/>
            <a:ext cx="1576802" cy="1576802"/>
          </a:xfrm>
          <a:prstGeom prst="rect">
            <a:avLst/>
          </a:prstGeom>
        </p:spPr>
      </p:pic>
      <p:pic>
        <p:nvPicPr>
          <p:cNvPr id="8" name="Picture 7" descr="bio-adam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371" y="1184569"/>
            <a:ext cx="1573748" cy="1573748"/>
          </a:xfrm>
          <a:prstGeom prst="rect">
            <a:avLst/>
          </a:prstGeom>
        </p:spPr>
      </p:pic>
      <p:pic>
        <p:nvPicPr>
          <p:cNvPr id="9" name="Picture 8" descr="Jesper 3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797" y="7732566"/>
            <a:ext cx="1565725" cy="1563055"/>
          </a:xfrm>
          <a:prstGeom prst="rect">
            <a:avLst/>
          </a:prstGeom>
        </p:spPr>
      </p:pic>
      <p:pic>
        <p:nvPicPr>
          <p:cNvPr id="11" name="Picture 10" descr="bio-ravas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328" y="7721246"/>
            <a:ext cx="1574375" cy="1574375"/>
          </a:xfrm>
          <a:prstGeom prst="rect">
            <a:avLst/>
          </a:prstGeom>
        </p:spPr>
      </p:pic>
      <p:pic>
        <p:nvPicPr>
          <p:cNvPr id="12" name="Picture 11" descr="bio-pain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41" y="7732566"/>
            <a:ext cx="1574375" cy="1574375"/>
          </a:xfrm>
          <a:prstGeom prst="rect">
            <a:avLst/>
          </a:prstGeom>
        </p:spPr>
      </p:pic>
      <p:pic>
        <p:nvPicPr>
          <p:cNvPr id="13" name="Picture 12" descr="bio-merzaban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147" y="5543106"/>
            <a:ext cx="1574378" cy="1574378"/>
          </a:xfrm>
          <a:prstGeom prst="rect">
            <a:avLst/>
          </a:prstGeom>
        </p:spPr>
      </p:pic>
      <p:pic>
        <p:nvPicPr>
          <p:cNvPr id="14" name="Picture 13" descr="bio-gojobori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740" y="3340244"/>
            <a:ext cx="1574379" cy="1574379"/>
          </a:xfrm>
          <a:prstGeom prst="rect">
            <a:avLst/>
          </a:prstGeom>
        </p:spPr>
      </p:pic>
      <p:pic>
        <p:nvPicPr>
          <p:cNvPr id="15" name="Picture 14" descr="bio-orlando.jp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011" y="5543108"/>
            <a:ext cx="1564577" cy="1574376"/>
          </a:xfrm>
          <a:prstGeom prst="rect">
            <a:avLst/>
          </a:prstGeom>
        </p:spPr>
      </p:pic>
      <p:pic>
        <p:nvPicPr>
          <p:cNvPr id="16" name="Picture 15" descr="bio-hamdan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348" y="3340244"/>
            <a:ext cx="1573501" cy="1574378"/>
          </a:xfrm>
          <a:prstGeom prst="rect">
            <a:avLst/>
          </a:prstGeom>
          <a:ln w="28575" cmpd="sng">
            <a:solidFill>
              <a:srgbClr val="00A6AA"/>
            </a:solidFill>
          </a:ln>
        </p:spPr>
      </p:pic>
      <p:pic>
        <p:nvPicPr>
          <p:cNvPr id="17" name="Picture 16" descr="bio-habuchi.jpg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155" y="3340245"/>
            <a:ext cx="1572629" cy="1574378"/>
          </a:xfrm>
          <a:prstGeom prst="rect">
            <a:avLst/>
          </a:prstGeom>
        </p:spPr>
      </p:pic>
      <p:pic>
        <p:nvPicPr>
          <p:cNvPr id="27" name="Picture 26" descr="bio-arold.jpg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808" y="1183943"/>
            <a:ext cx="1566976" cy="1574378"/>
          </a:xfrm>
          <a:prstGeom prst="rect">
            <a:avLst/>
          </a:prstGeom>
        </p:spPr>
      </p:pic>
      <p:pic>
        <p:nvPicPr>
          <p:cNvPr id="32" name="Picture 31" descr="bio-magistretti.jpg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753" y="1183943"/>
            <a:ext cx="1632358" cy="1574374"/>
          </a:xfrm>
          <a:prstGeom prst="rect">
            <a:avLst/>
          </a:prstGeom>
        </p:spPr>
      </p:pic>
      <p:pic>
        <p:nvPicPr>
          <p:cNvPr id="35" name="Picture 34" descr="bio-liberale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6" y="5554428"/>
            <a:ext cx="1568493" cy="1568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284" y="2724094"/>
            <a:ext cx="165329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Pierre Magistretti</a:t>
            </a: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"/>
                <a:cs typeface="Helvetica"/>
              </a:rPr>
              <a:t>Dean BESE</a:t>
            </a:r>
            <a:endParaRPr kumimoji="0" lang="en-US" sz="13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9628" y="2728790"/>
            <a:ext cx="151323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Antonio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Adamo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1392" y="2728790"/>
            <a:ext cx="123180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Stefan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Arold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37295" y="2728790"/>
            <a:ext cx="138008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Andrea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Falqui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50491" y="2728792"/>
            <a:ext cx="183634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Daniele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Daffonchio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742427" y="2728162"/>
            <a:ext cx="167994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Wolfgang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Fischle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pic>
        <p:nvPicPr>
          <p:cNvPr id="3" name="Picture 2" descr="LukaszJaremko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5" y="5538906"/>
            <a:ext cx="1596791" cy="1596791"/>
          </a:xfrm>
          <a:prstGeom prst="rect">
            <a:avLst/>
          </a:prstGeom>
        </p:spPr>
      </p:pic>
      <p:pic>
        <p:nvPicPr>
          <p:cNvPr id="5" name="Picture 4" descr="MariuszJaremko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28" y="5538905"/>
            <a:ext cx="1596791" cy="15967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92062" y="4867536"/>
            <a:ext cx="157374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Christian 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</a:b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Frokjaer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 Jensen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39448" y="4867536"/>
            <a:ext cx="165359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Takashi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Gojobori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18903" y="4867536"/>
            <a:ext cx="159679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Satoshi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Habuchi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33183" y="4865839"/>
            <a:ext cx="1470956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Samir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Hamdan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"/>
                <a:cs typeface="Helvetica"/>
              </a:rPr>
              <a:t>Program Chair</a:t>
            </a:r>
            <a:endParaRPr kumimoji="0" lang="en-US" sz="13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0189" y="4867536"/>
            <a:ext cx="165429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Charlotte Hauser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23505" y="4867536"/>
            <a:ext cx="111779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Sahika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Inal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7435" y="7095378"/>
            <a:ext cx="160300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Lukasz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Jaremko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20042" y="9251370"/>
            <a:ext cx="111779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Arnab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Pain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32688" y="7095378"/>
            <a:ext cx="166712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Mariusz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Jaremko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15133" y="7095378"/>
            <a:ext cx="60433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Mo Li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76166" y="7095378"/>
            <a:ext cx="138499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Carlo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Liberale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75058" y="7095378"/>
            <a:ext cx="190456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Jasmeen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Merzaban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818273" y="7095378"/>
            <a:ext cx="152826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Valerio Orlando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08032" y="9251370"/>
            <a:ext cx="151644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Timothy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Ravasi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04517" y="9251370"/>
            <a:ext cx="142557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Jesper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Tegner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752269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1715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r="22553"/>
          <a:stretch/>
        </p:blipFill>
        <p:spPr>
          <a:xfrm>
            <a:off x="0" y="0"/>
            <a:ext cx="6758010" cy="9753600"/>
          </a:xfrm>
          <a:prstGeom prst="rect">
            <a:avLst/>
          </a:prstGeom>
        </p:spPr>
      </p:pic>
      <p:sp>
        <p:nvSpPr>
          <p:cNvPr id="10" name="Shape 298"/>
          <p:cNvSpPr/>
          <p:nvPr/>
        </p:nvSpPr>
        <p:spPr>
          <a:xfrm>
            <a:off x="7092929" y="2020593"/>
            <a:ext cx="5595818" cy="181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70000"/>
              </a:lnSpc>
              <a:spcBef>
                <a:spcPts val="0"/>
              </a:spcBef>
              <a:defRPr sz="8500" cap="all">
                <a:solidFill>
                  <a:srgbClr val="009193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rPr lang="en-US" sz="8000" dirty="0" smtClean="0">
                <a:solidFill>
                  <a:srgbClr val="00A6AA"/>
                </a:solidFill>
              </a:rPr>
              <a:t>MARINE SCIENCE</a:t>
            </a:r>
          </a:p>
          <a:p>
            <a:r>
              <a:rPr lang="en-US" sz="8000" dirty="0" smtClean="0">
                <a:solidFill>
                  <a:srgbClr val="00A6AA"/>
                </a:solidFill>
              </a:rPr>
              <a:t>PROGRAM</a:t>
            </a:r>
            <a:endParaRPr sz="8000" dirty="0">
              <a:solidFill>
                <a:srgbClr val="00A6AA"/>
              </a:solidFill>
            </a:endParaRPr>
          </a:p>
        </p:txBody>
      </p:sp>
      <p:pic>
        <p:nvPicPr>
          <p:cNvPr id="2" name="Picture 1" descr="17879993_1018291491639074_1275190159493278583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4" r="13975"/>
          <a:stretch/>
        </p:blipFill>
        <p:spPr>
          <a:xfrm>
            <a:off x="0" y="0"/>
            <a:ext cx="6758010" cy="975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2929" y="4812556"/>
            <a:ext cx="5140960" cy="2780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The Marine Science (</a:t>
            </a:r>
            <a:r>
              <a:rPr lang="en-US" sz="2200" dirty="0" err="1">
                <a:solidFill>
                  <a:srgbClr val="FFFFFF"/>
                </a:solidFill>
                <a:latin typeface="Helvetica Light"/>
                <a:cs typeface="Helvetica Light"/>
              </a:rPr>
              <a:t>MarS</a:t>
            </a:r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) Program takes advantage of KAUST’s location on the Red Sea, a living laboratory with great potential for exciting science. </a:t>
            </a:r>
            <a:endParaRPr lang="en-US" sz="2200" dirty="0" smtClean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r>
              <a:rPr lang="en-US" sz="2200" b="1" dirty="0" smtClean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lang="en-US" sz="2200" b="1" dirty="0">
                <a:solidFill>
                  <a:srgbClr val="FFFFFF"/>
                </a:solidFill>
                <a:latin typeface="Helvetica"/>
                <a:cs typeface="Helvetica"/>
              </a:rPr>
              <a:t>program addresses the biology and ecology of the multitude of marine life forms. </a:t>
            </a:r>
            <a:endParaRPr lang="en-US" sz="2200" b="1" dirty="0" smtClean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Shape 231"/>
          <p:cNvSpPr txBox="1">
            <a:spLocks/>
          </p:cNvSpPr>
          <p:nvPr/>
        </p:nvSpPr>
        <p:spPr>
          <a:xfrm>
            <a:off x="7092929" y="1109446"/>
            <a:ext cx="5257916" cy="642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519937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26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marR="0" indent="4572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marR="0" indent="6858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marR="0" indent="9144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5pPr>
            <a:lvl6pPr marL="2667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3111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3556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4000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r>
              <a:rPr lang="en-US" dirty="0" smtClean="0">
                <a:solidFill>
                  <a:srgbClr val="C8C8C8"/>
                </a:solidFill>
              </a:rPr>
              <a:t>BESE ACADEMIC PROGRAMS</a:t>
            </a:r>
            <a:endParaRPr lang="en-US" dirty="0">
              <a:solidFill>
                <a:srgbClr val="C8C8C8"/>
              </a:solidFill>
            </a:endParaRPr>
          </a:p>
        </p:txBody>
      </p:sp>
      <p:sp>
        <p:nvSpPr>
          <p:cNvPr id="11" name="Shape 233"/>
          <p:cNvSpPr/>
          <p:nvPr/>
        </p:nvSpPr>
        <p:spPr>
          <a:xfrm flipV="1">
            <a:off x="7105630" y="1813469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292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bio-agus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040" y="2904875"/>
            <a:ext cx="1585517" cy="1585517"/>
          </a:xfrm>
          <a:prstGeom prst="rect">
            <a:avLst/>
          </a:prstGeom>
        </p:spPr>
      </p:pic>
      <p:pic>
        <p:nvPicPr>
          <p:cNvPr id="49" name="Picture 48" descr="bio-duar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428" y="2906296"/>
            <a:ext cx="1584097" cy="1584097"/>
          </a:xfrm>
          <a:prstGeom prst="rect">
            <a:avLst/>
          </a:prstGeom>
        </p:spPr>
      </p:pic>
      <p:pic>
        <p:nvPicPr>
          <p:cNvPr id="58" name="Picture 57" descr="bio-berume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753" y="2906296"/>
            <a:ext cx="1584096" cy="1584097"/>
          </a:xfrm>
          <a:prstGeom prst="rect">
            <a:avLst/>
          </a:prstGeom>
          <a:ln w="28575" cmpd="sng">
            <a:solidFill>
              <a:srgbClr val="139799"/>
            </a:solidFill>
          </a:ln>
        </p:spPr>
      </p:pic>
      <p:pic>
        <p:nvPicPr>
          <p:cNvPr id="61" name="Picture 60" descr="bio-aranda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536" y="2906296"/>
            <a:ext cx="1581248" cy="1584097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406400" y="375791"/>
            <a:ext cx="1117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Marine SCIENCE FACULTY</a:t>
            </a:r>
            <a:endParaRPr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53364" y="4454797"/>
            <a:ext cx="142577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Susana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Agusti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7094" y="4454797"/>
            <a:ext cx="150041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Manuel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Aranda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9071" y="4453100"/>
            <a:ext cx="1699183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Michael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Berumen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"/>
                <a:cs typeface="Helvetica"/>
              </a:rPr>
              <a:t>Program Chair</a:t>
            </a:r>
            <a:endParaRPr kumimoji="0" lang="en-US" sz="13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41254" y="4454797"/>
            <a:ext cx="137217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Carlos Duarte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47862" y="6703805"/>
            <a:ext cx="131165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Burton Jones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87963" y="6703805"/>
            <a:ext cx="115185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Xelu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Moran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63133" y="6703805"/>
            <a:ext cx="172192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Christian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Voolstra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pic>
        <p:nvPicPr>
          <p:cNvPr id="50" name="Picture 49" descr="bio-xelumor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844" y="5141369"/>
            <a:ext cx="1584097" cy="1584097"/>
          </a:xfrm>
          <a:prstGeom prst="rect">
            <a:avLst/>
          </a:prstGeom>
        </p:spPr>
      </p:pic>
      <p:pic>
        <p:nvPicPr>
          <p:cNvPr id="53" name="Picture 52" descr="bio-voolstr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046" y="5149996"/>
            <a:ext cx="1584095" cy="1584094"/>
          </a:xfrm>
          <a:prstGeom prst="rect">
            <a:avLst/>
          </a:prstGeom>
        </p:spPr>
      </p:pic>
      <p:pic>
        <p:nvPicPr>
          <p:cNvPr id="56" name="Picture 55" descr="bio-jon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642" y="5149997"/>
            <a:ext cx="1584096" cy="15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39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1715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r="22553"/>
          <a:stretch/>
        </p:blipFill>
        <p:spPr>
          <a:xfrm>
            <a:off x="0" y="0"/>
            <a:ext cx="6758010" cy="9753600"/>
          </a:xfrm>
          <a:prstGeom prst="rect">
            <a:avLst/>
          </a:prstGeom>
        </p:spPr>
      </p:pic>
      <p:sp>
        <p:nvSpPr>
          <p:cNvPr id="7" name="Shape 298"/>
          <p:cNvSpPr/>
          <p:nvPr/>
        </p:nvSpPr>
        <p:spPr>
          <a:xfrm>
            <a:off x="7092740" y="2015033"/>
            <a:ext cx="5843408" cy="197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70000"/>
              </a:lnSpc>
              <a:spcBef>
                <a:spcPts val="0"/>
              </a:spcBef>
              <a:defRPr sz="8500" cap="all">
                <a:solidFill>
                  <a:srgbClr val="009193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rPr lang="en-US" sz="8000" dirty="0" smtClean="0">
                <a:solidFill>
                  <a:srgbClr val="A6B739"/>
                </a:solidFill>
              </a:rPr>
              <a:t>PLANT SCIENCE</a:t>
            </a:r>
          </a:p>
          <a:p>
            <a:r>
              <a:rPr lang="en-US" sz="8000" dirty="0" smtClean="0">
                <a:solidFill>
                  <a:srgbClr val="A6B739"/>
                </a:solidFill>
              </a:rPr>
              <a:t>PROGRAM</a:t>
            </a:r>
            <a:endParaRPr sz="8000" dirty="0">
              <a:solidFill>
                <a:srgbClr val="A6B739"/>
              </a:solidFill>
            </a:endParaRPr>
          </a:p>
        </p:txBody>
      </p:sp>
      <p:pic>
        <p:nvPicPr>
          <p:cNvPr id="2" name="Picture 1" descr="_MGL1231-Edi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r="32885"/>
          <a:stretch/>
        </p:blipFill>
        <p:spPr>
          <a:xfrm>
            <a:off x="1" y="0"/>
            <a:ext cx="6758010" cy="975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2740" y="5141365"/>
            <a:ext cx="5469463" cy="2122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The goal of the Plant Science Program is to </a:t>
            </a:r>
            <a:r>
              <a:rPr lang="en-US" sz="2200" b="1" dirty="0">
                <a:solidFill>
                  <a:srgbClr val="FFFFFF"/>
                </a:solidFill>
                <a:latin typeface="Helvetica"/>
                <a:cs typeface="Helvetica"/>
              </a:rPr>
              <a:t>develop a thorough understanding of plant growth and function under challenging environmental conditions</a:t>
            </a:r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, such as those found in Saudi Arabia. </a:t>
            </a:r>
            <a:endParaRPr lang="en-US" sz="2200" dirty="0" smtClean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0" name="Shape 231"/>
          <p:cNvSpPr txBox="1">
            <a:spLocks/>
          </p:cNvSpPr>
          <p:nvPr/>
        </p:nvSpPr>
        <p:spPr>
          <a:xfrm>
            <a:off x="7092929" y="1109446"/>
            <a:ext cx="5257916" cy="642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519937" latinLnBrk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26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marR="0" indent="2286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marR="0" indent="4572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marR="0" indent="6858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marR="0" indent="914400" algn="l" defTabSz="584200" latinLnBrk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0" baseline="0">
                <a:ln>
                  <a:noFill/>
                </a:ln>
                <a:solidFill>
                  <a:srgbClr val="A6AAA9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5pPr>
            <a:lvl6pPr marL="2667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3111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35560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4000500" marR="0" indent="-444500" algn="l" defTabSz="58420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DA4D6"/>
              </a:buClr>
              <a:buSzPct val="104999"/>
              <a:buFont typeface="Avenir Next"/>
              <a:buChar char="‣"/>
              <a:tabLst/>
              <a:defRPr sz="34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r>
              <a:rPr lang="en-US" dirty="0" smtClean="0">
                <a:solidFill>
                  <a:srgbClr val="C8C8C8"/>
                </a:solidFill>
              </a:rPr>
              <a:t>BESE ACADEMIC PROGRAMS</a:t>
            </a:r>
            <a:endParaRPr lang="en-US" dirty="0">
              <a:solidFill>
                <a:srgbClr val="C8C8C8"/>
              </a:solidFill>
            </a:endParaRPr>
          </a:p>
        </p:txBody>
      </p:sp>
      <p:sp>
        <p:nvSpPr>
          <p:cNvPr id="11" name="Shape 233"/>
          <p:cNvSpPr/>
          <p:nvPr/>
        </p:nvSpPr>
        <p:spPr>
          <a:xfrm flipV="1">
            <a:off x="7105630" y="1813469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292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r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t="7958" r="32614" b="57429"/>
          <a:stretch/>
        </p:blipFill>
        <p:spPr>
          <a:xfrm>
            <a:off x="6873475" y="2904875"/>
            <a:ext cx="1617710" cy="1585155"/>
          </a:xfrm>
          <a:prstGeom prst="rect">
            <a:avLst/>
          </a:prstGeom>
        </p:spPr>
      </p:pic>
      <p:pic>
        <p:nvPicPr>
          <p:cNvPr id="4" name="Picture 3" descr="SK1202178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417" r="42657" b="9635"/>
          <a:stretch/>
        </p:blipFill>
        <p:spPr>
          <a:xfrm>
            <a:off x="3934968" y="5141369"/>
            <a:ext cx="1584096" cy="1588778"/>
          </a:xfrm>
          <a:prstGeom prst="rect">
            <a:avLst/>
          </a:prstGeom>
        </p:spPr>
      </p:pic>
      <p:pic>
        <p:nvPicPr>
          <p:cNvPr id="18" name="Picture 17" descr="bio-benham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7" y="2906296"/>
            <a:ext cx="1585154" cy="1585154"/>
          </a:xfrm>
          <a:prstGeom prst="rect">
            <a:avLst/>
          </a:prstGeom>
        </p:spPr>
      </p:pic>
      <p:pic>
        <p:nvPicPr>
          <p:cNvPr id="19" name="Picture 18" descr="bio-Babili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439" y="2904875"/>
            <a:ext cx="1633394" cy="1585155"/>
          </a:xfrm>
          <a:prstGeom prst="rect">
            <a:avLst/>
          </a:prstGeom>
          <a:ln w="28575" cmpd="sng">
            <a:solidFill>
              <a:srgbClr val="139799"/>
            </a:solidFill>
          </a:ln>
        </p:spPr>
      </p:pic>
      <p:pic>
        <p:nvPicPr>
          <p:cNvPr id="22" name="Picture 21" descr="bio-hirt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830428" y="2906296"/>
            <a:ext cx="1613431" cy="15851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56564" y="4453100"/>
            <a:ext cx="1425270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Salim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Al-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Babili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"/>
                <a:cs typeface="Helvetica"/>
              </a:rPr>
              <a:t>Program Chair</a:t>
            </a:r>
            <a:endParaRPr kumimoji="0" lang="en-US" sz="13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406400" y="375791"/>
            <a:ext cx="1117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PLANT SCIENCE FACULTY</a:t>
            </a:r>
            <a:endParaRPr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82048" y="4454797"/>
            <a:ext cx="187050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Moussa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Benhamed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5130" y="4454797"/>
            <a:ext cx="11744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Ikram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Blilou</a:t>
            </a:r>
            <a:endParaRPr kumimoji="0" lang="en-US" sz="13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23111" y="4454797"/>
            <a:ext cx="120846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Heribert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Hirt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11642" y="6703805"/>
            <a:ext cx="163075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Simon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Krattinger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70787" y="5141369"/>
            <a:ext cx="1585154" cy="1911249"/>
            <a:chOff x="5538074" y="5141369"/>
            <a:chExt cx="1585154" cy="1911249"/>
          </a:xfrm>
        </p:grpSpPr>
        <p:pic>
          <p:nvPicPr>
            <p:cNvPr id="20" name="Picture 19" descr="bio-mahfouz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8074" y="5141369"/>
              <a:ext cx="1585154" cy="158515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547859" y="6703805"/>
              <a:ext cx="156453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err="1" smtClean="0">
                  <a:solidFill>
                    <a:srgbClr val="FFFFFF"/>
                  </a:solidFill>
                  <a:latin typeface="Helvetica"/>
                  <a:cs typeface="Helvetica"/>
                </a:rPr>
                <a:t>Magdy</a:t>
              </a:r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Mahfouz</a:t>
              </a:r>
              <a:endPara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14545" y="5149996"/>
            <a:ext cx="1601596" cy="1902622"/>
            <a:chOff x="7295745" y="5149996"/>
            <a:chExt cx="1601596" cy="1902622"/>
          </a:xfrm>
        </p:grpSpPr>
        <p:pic>
          <p:nvPicPr>
            <p:cNvPr id="21" name="Picture 20" descr="bio-tester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5745" y="5149996"/>
              <a:ext cx="1601596" cy="158515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489276" y="6703805"/>
              <a:ext cx="1197042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Mark Tester</a:t>
              </a:r>
              <a:endPara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5184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1275598640_a1972579a4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19545"/>
          <a:stretch/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1" y="6314294"/>
            <a:ext cx="10379753" cy="2618300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Helvetica Light"/>
                <a:cs typeface="Helvetica Light"/>
              </a:rPr>
              <a:t>Research in BESE focuses on the </a:t>
            </a: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molecular and cellular mechanisms through which organisms sense, adapt and respond to the environment</a:t>
            </a:r>
            <a:r>
              <a:rPr lang="en-US" sz="3200" dirty="0">
                <a:solidFill>
                  <a:srgbClr val="FFFFFF"/>
                </a:solidFill>
                <a:latin typeface="Helvetica Light"/>
                <a:cs typeface="Helvetica Light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/>
            </a:r>
            <a:br>
              <a:rPr lang="en-US" sz="3200" dirty="0" smtClean="0">
                <a:solidFill>
                  <a:srgbClr val="FFFFFF"/>
                </a:solidFill>
                <a:latin typeface="Helvetica Light"/>
                <a:cs typeface="Helvetica Light"/>
              </a:rPr>
            </a:br>
            <a:r>
              <a:rPr lang="en-US" sz="3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and </a:t>
            </a:r>
            <a:r>
              <a:rPr lang="en-US" sz="3200" dirty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development of innovative technologies</a:t>
            </a:r>
            <a:r>
              <a:rPr lang="en-US" sz="3200" dirty="0">
                <a:solidFill>
                  <a:srgbClr val="FFFFFF"/>
                </a:solidFill>
                <a:latin typeface="Helvetica Light"/>
                <a:cs typeface="Helvetica 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7247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water Reverse Osmosis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r="26150"/>
          <a:stretch/>
        </p:blipFill>
        <p:spPr>
          <a:xfrm>
            <a:off x="0" y="-1"/>
            <a:ext cx="6758010" cy="9749133"/>
          </a:xfrm>
          <a:prstGeom prst="rect">
            <a:avLst/>
          </a:prstGeom>
        </p:spPr>
      </p:pic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xfrm>
            <a:off x="7092929" y="794195"/>
            <a:ext cx="5257916" cy="642078"/>
          </a:xfrm>
          <a:prstGeom prst="rect">
            <a:avLst/>
          </a:prstGeom>
        </p:spPr>
        <p:txBody>
          <a:bodyPr/>
          <a:lstStyle>
            <a:lvl1pPr defTabSz="519937">
              <a:spcBef>
                <a:spcPts val="2000"/>
              </a:spcBef>
              <a:defRPr sz="3026"/>
            </a:lvl1pPr>
          </a:lstStyle>
          <a:p>
            <a:r>
              <a:rPr lang="en-US" dirty="0" smtClean="0">
                <a:solidFill>
                  <a:srgbClr val="C8C8C8"/>
                </a:solidFill>
              </a:rPr>
              <a:t>BESE ACADEMIC PROGRAMS</a:t>
            </a:r>
            <a:endParaRPr dirty="0">
              <a:solidFill>
                <a:srgbClr val="C8C8C8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 flipV="1">
            <a:off x="7105630" y="1498218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298"/>
          <p:cNvSpPr/>
          <p:nvPr/>
        </p:nvSpPr>
        <p:spPr>
          <a:xfrm>
            <a:off x="7092929" y="1703844"/>
            <a:ext cx="5595818" cy="346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70000"/>
              </a:lnSpc>
              <a:spcBef>
                <a:spcPts val="0"/>
              </a:spcBef>
              <a:defRPr sz="8500" cap="all">
                <a:solidFill>
                  <a:srgbClr val="009193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rPr lang="en-US" sz="8000" dirty="0" smtClean="0">
                <a:solidFill>
                  <a:srgbClr val="FFD03B"/>
                </a:solidFill>
              </a:rPr>
              <a:t>ENVIRONMENTAL</a:t>
            </a:r>
          </a:p>
          <a:p>
            <a:r>
              <a:rPr lang="en-US" sz="8000" dirty="0" smtClean="0">
                <a:solidFill>
                  <a:srgbClr val="FFD03B"/>
                </a:solidFill>
              </a:rPr>
              <a:t>SCIENCE</a:t>
            </a:r>
          </a:p>
          <a:p>
            <a:r>
              <a:rPr lang="en-US" sz="8000" dirty="0" smtClean="0">
                <a:solidFill>
                  <a:srgbClr val="FFD03B"/>
                </a:solidFill>
              </a:rPr>
              <a:t>&amp; ENGINEERING</a:t>
            </a:r>
          </a:p>
          <a:p>
            <a:r>
              <a:rPr lang="en-US" sz="8000" dirty="0" smtClean="0">
                <a:solidFill>
                  <a:srgbClr val="FFD03B"/>
                </a:solidFill>
              </a:rPr>
              <a:t>PROGRAM</a:t>
            </a:r>
            <a:endParaRPr sz="8000" dirty="0">
              <a:solidFill>
                <a:srgbClr val="FFD03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929" y="5418458"/>
            <a:ext cx="5289540" cy="34522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The Environmental Science and Engineering Program (</a:t>
            </a:r>
            <a:r>
              <a:rPr lang="en-US" dirty="0" err="1">
                <a:solidFill>
                  <a:srgbClr val="FFFFFF"/>
                </a:solidFill>
                <a:latin typeface="Helvetica Light"/>
                <a:cs typeface="Helvetica Light"/>
              </a:rPr>
              <a:t>EnSE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)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examines </a:t>
            </a: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methods to purify and reuse water, as well as to reduce contamination of existing reserves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. </a:t>
            </a:r>
            <a:endParaRPr lang="en-US" dirty="0" smtClean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focus of the program is on examining the impact of humans on our environment through resource exploitation; including over-consumption, land degradation, and pollution of water. 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58292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uild="p" animBg="1"/>
      <p:bldP spid="233" grpId="0" animBg="1"/>
      <p:bldP spid="1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haffour_135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02" y="2904875"/>
            <a:ext cx="1574379" cy="1574379"/>
          </a:xfrm>
          <a:prstGeom prst="rect">
            <a:avLst/>
          </a:prstGeom>
        </p:spPr>
      </p:pic>
      <p:pic>
        <p:nvPicPr>
          <p:cNvPr id="46" name="Picture 45" descr="hans-vrouwenve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409" y="5107739"/>
            <a:ext cx="1567456" cy="1567456"/>
          </a:xfrm>
          <a:prstGeom prst="rect">
            <a:avLst/>
          </a:prstGeom>
        </p:spPr>
      </p:pic>
      <p:pic>
        <p:nvPicPr>
          <p:cNvPr id="48" name="Picture 47" descr="bio-wan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6273" y="5107739"/>
            <a:ext cx="1567454" cy="1567453"/>
          </a:xfrm>
          <a:prstGeom prst="rect">
            <a:avLst/>
          </a:prstGeom>
          <a:ln w="12700" cmpd="sng">
            <a:noFill/>
          </a:ln>
        </p:spPr>
      </p:pic>
      <p:pic>
        <p:nvPicPr>
          <p:cNvPr id="49" name="Picture 48" descr="bio-saikaly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618" y="5107739"/>
            <a:ext cx="1567456" cy="1567454"/>
          </a:xfrm>
          <a:prstGeom prst="rect">
            <a:avLst/>
          </a:prstGeom>
          <a:ln w="28575" cmpd="sng">
            <a:solidFill>
              <a:srgbClr val="00A6AA"/>
            </a:solidFill>
          </a:ln>
        </p:spPr>
      </p:pic>
      <p:pic>
        <p:nvPicPr>
          <p:cNvPr id="50" name="Picture 49" descr="bio-nunes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059" y="5107739"/>
            <a:ext cx="1567454" cy="1567453"/>
          </a:xfrm>
          <a:prstGeom prst="rect">
            <a:avLst/>
          </a:prstGeom>
        </p:spPr>
      </p:pic>
      <p:pic>
        <p:nvPicPr>
          <p:cNvPr id="57" name="Picture 56" descr="bio-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590" y="5107739"/>
            <a:ext cx="1567453" cy="1567453"/>
          </a:xfrm>
          <a:prstGeom prst="rect">
            <a:avLst/>
          </a:prstGeom>
        </p:spPr>
      </p:pic>
      <p:pic>
        <p:nvPicPr>
          <p:cNvPr id="47" name="Picture 46" descr="bio-mishr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048" y="2904876"/>
            <a:ext cx="1567457" cy="1567457"/>
          </a:xfrm>
          <a:prstGeom prst="rect">
            <a:avLst/>
          </a:prstGeom>
        </p:spPr>
      </p:pic>
      <p:pic>
        <p:nvPicPr>
          <p:cNvPr id="53" name="Picture 52" descr="bio-mccabe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8985" y="2904876"/>
            <a:ext cx="1567457" cy="1567452"/>
          </a:xfrm>
          <a:prstGeom prst="rect">
            <a:avLst/>
          </a:prstGeom>
        </p:spPr>
      </p:pic>
      <p:pic>
        <p:nvPicPr>
          <p:cNvPr id="55" name="Picture 54" descr="bio-leiknes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610" y="2904876"/>
            <a:ext cx="1567454" cy="1567456"/>
          </a:xfrm>
          <a:prstGeom prst="rect">
            <a:avLst/>
          </a:prstGeom>
        </p:spPr>
      </p:pic>
      <p:pic>
        <p:nvPicPr>
          <p:cNvPr id="56" name="Picture 55" descr="bio-hong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417" y="2904876"/>
            <a:ext cx="1567456" cy="1567453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406400" y="375791"/>
            <a:ext cx="1117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Environmental science &amp; engineering FACULTY</a:t>
            </a:r>
            <a:endParaRPr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53756" y="4432167"/>
            <a:ext cx="192751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NorEddine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Ghaffour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07023" y="4432167"/>
            <a:ext cx="132307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Peiying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Hong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44073" y="4432167"/>
            <a:ext cx="155170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TorOve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cs typeface="Helvetica"/>
                <a:sym typeface="Avenir Next Medium"/>
              </a:rPr>
              <a:t>Leiknes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5805" y="4432167"/>
            <a:ext cx="170559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Matthew McCabe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80868" y="4432167"/>
            <a:ext cx="170559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Himanshu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Mishra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76323" y="6660009"/>
            <a:ext cx="148237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Kim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Choon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NG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44005" y="6660009"/>
            <a:ext cx="1449115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Suzana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Nunes</a:t>
            </a: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"/>
                <a:cs typeface="Helvetica"/>
              </a:rPr>
              <a:t>Associate Dean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01481" y="6660009"/>
            <a:ext cx="143689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Pascal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Saikaly</a:t>
            </a: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"/>
                <a:cs typeface="Helvetica"/>
              </a:rPr>
              <a:t>Program Chair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74977" y="6660009"/>
            <a:ext cx="200726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Hans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Vrouwenvelder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46267" y="6660009"/>
            <a:ext cx="117480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Peng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Wang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cs typeface="Helvetica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90772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452472942_c1f6db71ff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9"/>
          <a:stretch/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" y="2721488"/>
            <a:ext cx="5397719" cy="1629789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7" name="Shape 298"/>
          <p:cNvSpPr/>
          <p:nvPr/>
        </p:nvSpPr>
        <p:spPr>
          <a:xfrm>
            <a:off x="266401" y="3033535"/>
            <a:ext cx="4974801" cy="918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70000"/>
              </a:lnSpc>
              <a:spcBef>
                <a:spcPts val="0"/>
              </a:spcBef>
              <a:defRPr sz="8500" cap="all">
                <a:solidFill>
                  <a:srgbClr val="009193"/>
                </a:solidFill>
                <a:latin typeface="+mj-lt"/>
                <a:ea typeface="+mj-ea"/>
                <a:cs typeface="+mj-cs"/>
                <a:sym typeface="DIN Condensed"/>
              </a:defRPr>
            </a:lvl1pPr>
          </a:lstStyle>
          <a:p>
            <a:r>
              <a:rPr lang="en-US" sz="10000" dirty="0" smtClean="0">
                <a:solidFill>
                  <a:srgbClr val="FFFFFF"/>
                </a:solidFill>
              </a:rPr>
              <a:t>Thank you!</a:t>
            </a:r>
            <a:endParaRPr sz="1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331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452472942_c1f6db71ff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9"/>
          <a:stretch/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" y="719646"/>
            <a:ext cx="6784191" cy="1629789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6" name="Shape 192"/>
          <p:cNvSpPr/>
          <p:nvPr/>
        </p:nvSpPr>
        <p:spPr>
          <a:xfrm>
            <a:off x="309897" y="1001429"/>
            <a:ext cx="631553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Program orientations to follow: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8445" y="2657190"/>
            <a:ext cx="5501901" cy="4732184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260092" tIns="260092" rIns="260092" bIns="26009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Marine 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Science</a:t>
            </a:r>
            <a:b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Building 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2 · Level 5 · Room </a:t>
            </a: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5209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Bioscience</a:t>
            </a:r>
            <a:b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Building 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2 · Level 5 · Room </a:t>
            </a: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5220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Environmental </a:t>
            </a: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Science and 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Engineering</a:t>
            </a:r>
            <a:b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Building 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4 · Level 5 · Room 5209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Plant Science</a:t>
            </a:r>
            <a:b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Building </a:t>
            </a:r>
            <a:r>
              <a:rPr lang="en-US" sz="2000" dirty="0">
                <a:solidFill>
                  <a:srgbClr val="FFFFFF"/>
                </a:solidFill>
                <a:latin typeface="Helvetica Light"/>
                <a:cs typeface="Helvetica Light"/>
              </a:rPr>
              <a:t>3 · Level 5 · Room 5209</a:t>
            </a:r>
            <a:endParaRPr lang="en-US" sz="2000" kern="0" dirty="0">
              <a:solidFill>
                <a:srgbClr val="FFFFFF"/>
              </a:solidFill>
              <a:latin typeface="Helvetica Light"/>
              <a:ea typeface="ＭＳ Ｐゴシック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28334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06400" y="375791"/>
            <a:ext cx="1117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dirty="0" smtClean="0">
                <a:solidFill>
                  <a:srgbClr val="C8C8C8"/>
                </a:solidFill>
              </a:rPr>
              <a:t>BESE RESEARCH FOCUS</a:t>
            </a:r>
            <a:endParaRPr dirty="0">
              <a:solidFill>
                <a:srgbClr val="C8C8C8"/>
              </a:solidFill>
            </a:endParaRPr>
          </a:p>
        </p:txBody>
      </p:sp>
      <p:pic>
        <p:nvPicPr>
          <p:cNvPr id="24" name="Picture 1" descr="bio nest-05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6" t="35120" r="17082" b="35741"/>
          <a:stretch>
            <a:fillRect/>
          </a:stretch>
        </p:blipFill>
        <p:spPr bwMode="auto">
          <a:xfrm>
            <a:off x="1657560" y="1780684"/>
            <a:ext cx="10312095" cy="358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3"/>
          <p:cNvSpPr txBox="1">
            <a:spLocks/>
          </p:cNvSpPr>
          <p:nvPr/>
        </p:nvSpPr>
        <p:spPr bwMode="auto">
          <a:xfrm>
            <a:off x="1807232" y="5167590"/>
            <a:ext cx="4188162" cy="412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600" b="1" dirty="0">
                <a:solidFill>
                  <a:srgbClr val="5284C4"/>
                </a:solidFill>
                <a:latin typeface="Helvetica"/>
                <a:cs typeface="Helvetica"/>
              </a:rPr>
              <a:t>Adaptive Mechanisms:</a:t>
            </a:r>
            <a:endParaRPr lang="en-US" sz="2600" b="1" dirty="0">
              <a:latin typeface="Helvetica"/>
              <a:cs typeface="Helvetica"/>
            </a:endParaRPr>
          </a:p>
          <a:p>
            <a:pPr defTabSz="914400" eaLnBrk="1" hangingPunct="1"/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Genomic</a:t>
            </a:r>
            <a:b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Molecular </a:t>
            </a:r>
            <a:r>
              <a:rPr lang="en-US" sz="26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2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Cellular</a:t>
            </a:r>
            <a:r>
              <a:rPr lang="en-US" sz="26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2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Sensing</a:t>
            </a:r>
            <a:r>
              <a:rPr lang="en-US" sz="26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2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Signaling</a:t>
            </a:r>
            <a:endParaRPr lang="en-US" sz="2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4" name="Title 3"/>
          <p:cNvSpPr txBox="1">
            <a:spLocks/>
          </p:cNvSpPr>
          <p:nvPr/>
        </p:nvSpPr>
        <p:spPr bwMode="auto">
          <a:xfrm>
            <a:off x="7651247" y="4347651"/>
            <a:ext cx="4959140" cy="400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A6AA"/>
                </a:solidFill>
                <a:latin typeface="Helvetica"/>
                <a:cs typeface="Helvetica"/>
              </a:rPr>
              <a:t>Modifying Technologies</a:t>
            </a:r>
            <a:r>
              <a:rPr lang="en-US" sz="2600" dirty="0" smtClean="0">
                <a:solidFill>
                  <a:srgbClr val="00A6AA"/>
                </a:solidFill>
                <a:latin typeface="Helvetica"/>
                <a:cs typeface="Helvetica"/>
              </a:rPr>
              <a:t>:</a:t>
            </a:r>
            <a:r>
              <a:rPr lang="en-US" sz="2600" dirty="0" smtClean="0">
                <a:solidFill>
                  <a:srgbClr val="5284C4"/>
                </a:solidFill>
                <a:latin typeface="Helvetica"/>
                <a:cs typeface="Helvetica"/>
              </a:rPr>
              <a:t> </a:t>
            </a:r>
            <a:r>
              <a:rPr lang="en-US" sz="2600" b="1" dirty="0" smtClean="0">
                <a:latin typeface="Helvetica"/>
                <a:cs typeface="Helvetica"/>
              </a:rPr>
              <a:t> </a:t>
            </a:r>
          </a:p>
          <a:p>
            <a:pPr eaLnBrk="1" hangingPunct="1"/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Food and Water Availability</a:t>
            </a:r>
            <a:b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Human activity</a:t>
            </a:r>
            <a:b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Extreme conditions</a:t>
            </a:r>
            <a:b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2600" dirty="0" smtClean="0">
                <a:solidFill>
                  <a:srgbClr val="FFFFFF"/>
                </a:solidFill>
                <a:latin typeface="Helvetica"/>
                <a:cs typeface="Helvetica"/>
              </a:rPr>
              <a:t>Diseases (gene/environment)</a:t>
            </a:r>
            <a:endParaRPr lang="en-US" sz="2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06400" y="375791"/>
            <a:ext cx="1117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dirty="0" err="1" smtClean="0">
                <a:solidFill>
                  <a:srgbClr val="C8C8C8"/>
                </a:solidFill>
              </a:rPr>
              <a:t>Bionest</a:t>
            </a:r>
            <a:r>
              <a:rPr lang="en-US" dirty="0" smtClean="0">
                <a:solidFill>
                  <a:srgbClr val="C8C8C8"/>
                </a:solidFill>
              </a:rPr>
              <a:t> – from bench to innovation</a:t>
            </a:r>
            <a:endParaRPr dirty="0">
              <a:solidFill>
                <a:srgbClr val="C8C8C8"/>
              </a:solidFill>
            </a:endParaRPr>
          </a:p>
        </p:txBody>
      </p:sp>
      <p:pic>
        <p:nvPicPr>
          <p:cNvPr id="6" name="Picture 5" descr="bio nest-02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02" t="10933" r="66106" b="11255"/>
          <a:stretch/>
        </p:blipFill>
        <p:spPr>
          <a:xfrm>
            <a:off x="3500687" y="1510659"/>
            <a:ext cx="1792673" cy="7640699"/>
          </a:xfrm>
          <a:prstGeom prst="rect">
            <a:avLst/>
          </a:prstGeom>
        </p:spPr>
      </p:pic>
      <p:sp>
        <p:nvSpPr>
          <p:cNvPr id="7" name="Shape 169"/>
          <p:cNvSpPr>
            <a:spLocks noGrp="1"/>
          </p:cNvSpPr>
          <p:nvPr>
            <p:ph type="body" sz="quarter" idx="1"/>
          </p:nvPr>
        </p:nvSpPr>
        <p:spPr>
          <a:xfrm>
            <a:off x="5350011" y="3354773"/>
            <a:ext cx="4991795" cy="562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marL="0" indent="0">
              <a:buNone/>
            </a:pPr>
            <a:r>
              <a:rPr lang="en-US" sz="4000" dirty="0" err="1" smtClean="0">
                <a:latin typeface="Helvetica"/>
                <a:cs typeface="Helvetica"/>
              </a:rPr>
              <a:t>euroscience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9" name="Shape 169"/>
          <p:cNvSpPr>
            <a:spLocks noGrp="1"/>
          </p:cNvSpPr>
          <p:nvPr>
            <p:ph type="body" sz="quarter" idx="1"/>
          </p:nvPr>
        </p:nvSpPr>
        <p:spPr>
          <a:xfrm>
            <a:off x="5350011" y="4799752"/>
            <a:ext cx="4991795" cy="562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marL="0" indent="0">
              <a:buNone/>
            </a:pPr>
            <a:r>
              <a:rPr lang="en-US" sz="4000" dirty="0" err="1" smtClean="0">
                <a:latin typeface="Helvetica"/>
                <a:cs typeface="Helvetica"/>
              </a:rPr>
              <a:t>pigenetics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10" name="Shape 169"/>
          <p:cNvSpPr>
            <a:spLocks noGrp="1"/>
          </p:cNvSpPr>
          <p:nvPr>
            <p:ph type="body" sz="quarter" idx="1"/>
          </p:nvPr>
        </p:nvSpPr>
        <p:spPr>
          <a:xfrm>
            <a:off x="5350011" y="6266623"/>
            <a:ext cx="4991795" cy="562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marL="0" indent="0">
              <a:buNone/>
            </a:pPr>
            <a:r>
              <a:rPr lang="en-US" sz="4000" dirty="0" smtClean="0">
                <a:latin typeface="Helvetica"/>
                <a:cs typeface="Helvetica"/>
              </a:rPr>
              <a:t>tem cell biology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11" name="Shape 169"/>
          <p:cNvSpPr>
            <a:spLocks noGrp="1"/>
          </p:cNvSpPr>
          <p:nvPr>
            <p:ph type="body" sz="quarter" idx="1"/>
          </p:nvPr>
        </p:nvSpPr>
        <p:spPr>
          <a:xfrm>
            <a:off x="5350011" y="7689707"/>
            <a:ext cx="4991795" cy="5622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marL="0" indent="0">
              <a:buNone/>
            </a:pPr>
            <a:r>
              <a:rPr lang="en-US" sz="4000" dirty="0" err="1" smtClean="0">
                <a:latin typeface="Helvetica"/>
                <a:cs typeface="Helvetica"/>
              </a:rPr>
              <a:t>echnology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6897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 build="p" animBg="1"/>
      <p:bldP spid="10" grpId="0" build="p" animBg="1"/>
      <p:bldP spid="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" y="4797431"/>
            <a:ext cx="5845985" cy="4656330"/>
          </a:xfrm>
          <a:prstGeom prst="rect">
            <a:avLst/>
          </a:prstGeom>
          <a:solidFill>
            <a:srgbClr val="222222">
              <a:alpha val="78000"/>
            </a:srgbClr>
          </a:solidFill>
        </p:spPr>
        <p:txBody>
          <a:bodyPr vert="horz" lIns="260092" tIns="260092" rIns="260092" bIns="2600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Helvetica Light"/>
                <a:cs typeface="Helvetica Light"/>
              </a:rPr>
              <a:t>Research in the BESE Division is driven by </a:t>
            </a:r>
            <a:r>
              <a:rPr lang="en-US" sz="2400" b="1" dirty="0">
                <a:solidFill>
                  <a:srgbClr val="FFFFFF"/>
                </a:solidFill>
                <a:latin typeface="Helvetica"/>
                <a:cs typeface="Helvetica"/>
              </a:rPr>
              <a:t>independent Faculty labs </a:t>
            </a:r>
            <a:r>
              <a:rPr lang="en-US" sz="2400" b="1" dirty="0" smtClean="0">
                <a:solidFill>
                  <a:srgbClr val="FFFFFF"/>
                </a:solidFill>
                <a:latin typeface="Helvetica"/>
                <a:cs typeface="Helvetica"/>
              </a:rPr>
              <a:t>(organized in Faculty Communities) </a:t>
            </a:r>
            <a:r>
              <a:rPr lang="en-US" sz="24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and </a:t>
            </a:r>
            <a:r>
              <a:rPr lang="en-US" sz="2400" b="1" dirty="0">
                <a:solidFill>
                  <a:srgbClr val="FFFFFF"/>
                </a:solidFill>
                <a:latin typeface="Helvetica"/>
                <a:cs typeface="Helvetica"/>
              </a:rPr>
              <a:t>Research Centers, </a:t>
            </a:r>
            <a:r>
              <a:rPr lang="en-US" sz="2400" dirty="0">
                <a:solidFill>
                  <a:srgbClr val="FFFFFF"/>
                </a:solidFill>
                <a:latin typeface="Helvetica Light"/>
                <a:cs typeface="Helvetica Light"/>
              </a:rPr>
              <a:t>which Faculty can affiliate </a:t>
            </a:r>
            <a:r>
              <a:rPr lang="en-US" sz="24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with </a:t>
            </a:r>
            <a:r>
              <a:rPr lang="en-US" sz="2400" dirty="0">
                <a:solidFill>
                  <a:srgbClr val="FFFFFF"/>
                </a:solidFill>
                <a:latin typeface="Helvetica Light"/>
                <a:cs typeface="Helvetica Light"/>
              </a:rPr>
              <a:t>to perform applied, </a:t>
            </a:r>
            <a:r>
              <a:rPr lang="en-US" sz="24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goal</a:t>
            </a:r>
            <a:r>
              <a:rPr lang="en-US" sz="2400" dirty="0">
                <a:solidFill>
                  <a:srgbClr val="FFFFFF"/>
                </a:solidFill>
                <a:latin typeface="Helvetica Light"/>
                <a:cs typeface="Helvetica Light"/>
              </a:rPr>
              <a:t>-oriented research. </a:t>
            </a:r>
            <a:endParaRPr lang="en-US" sz="2400" dirty="0" smtClean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Helvetica Light"/>
                <a:cs typeface="Helvetica Light"/>
              </a:rPr>
              <a:t>In addition, divisional research is supported by KAUST’s </a:t>
            </a:r>
            <a:r>
              <a:rPr lang="en-US" sz="2400" b="1" dirty="0">
                <a:solidFill>
                  <a:srgbClr val="FFFFFF"/>
                </a:solidFill>
                <a:latin typeface="Helvetica"/>
                <a:cs typeface="Helvetica"/>
              </a:rPr>
              <a:t>world class Core Labs</a:t>
            </a:r>
            <a:r>
              <a:rPr lang="en-US" sz="2400" dirty="0">
                <a:solidFill>
                  <a:srgbClr val="FFFFFF"/>
                </a:solidFill>
                <a:latin typeface="Helvetica Light"/>
                <a:cs typeface="Helvetica 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65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982" y="744382"/>
            <a:ext cx="12503879" cy="525447"/>
          </a:xfrm>
          <a:prstGeom prst="rect">
            <a:avLst/>
          </a:prstGeom>
          <a:solidFill>
            <a:srgbClr val="22222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DIN Condensed"/>
            </a:endParaRPr>
          </a:p>
        </p:txBody>
      </p:sp>
      <p:pic>
        <p:nvPicPr>
          <p:cNvPr id="2" name="Picture 1" descr="faculty-communities-and-programs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7631" r="12917" b="2806"/>
          <a:stretch/>
        </p:blipFill>
        <p:spPr>
          <a:xfrm>
            <a:off x="1357690" y="415971"/>
            <a:ext cx="10248362" cy="9044771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1357690" y="1309206"/>
            <a:ext cx="7258958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BESE </a:t>
            </a:r>
          </a:p>
          <a:p>
            <a:r>
              <a:rPr lang="en-US" sz="40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RESEARCH AREAS </a:t>
            </a:r>
          </a:p>
          <a:p>
            <a:r>
              <a:rPr lang="en-US" sz="4000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/ FACULTY COMMUNITIES</a:t>
            </a:r>
            <a:endParaRPr sz="40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794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sorption Desalination-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r="4859"/>
          <a:stretch/>
        </p:blipFill>
        <p:spPr>
          <a:xfrm flipH="1">
            <a:off x="1" y="0"/>
            <a:ext cx="13004799" cy="975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2496923"/>
            <a:ext cx="5440055" cy="6274590"/>
          </a:xfrm>
          <a:prstGeom prst="rect">
            <a:avLst/>
          </a:prstGeom>
          <a:solidFill>
            <a:srgbClr val="222222">
              <a:alpha val="85000"/>
            </a:srgbClr>
          </a:solidFill>
        </p:spPr>
        <p:txBody>
          <a:bodyPr vert="horz" lIns="260092" tIns="260092" rIns="260092" bIns="26009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12" name="Picture 11" descr="hans-vrouwenve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896" y="7072608"/>
            <a:ext cx="1348198" cy="134819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" y="719646"/>
            <a:ext cx="6170333" cy="1629789"/>
          </a:xfrm>
          <a:prstGeom prst="rect">
            <a:avLst/>
          </a:prstGeom>
          <a:solidFill>
            <a:srgbClr val="222222">
              <a:alpha val="85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6" name="Shape 192"/>
          <p:cNvSpPr/>
          <p:nvPr/>
        </p:nvSpPr>
        <p:spPr>
          <a:xfrm>
            <a:off x="309897" y="1001429"/>
            <a:ext cx="550058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Water desalination &amp; reuse center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23499" y="7322060"/>
            <a:ext cx="2123336" cy="114184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Hans </a:t>
            </a:r>
            <a:r>
              <a:rPr lang="en-US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Vrouwenvelder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Director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077" y="2788736"/>
            <a:ext cx="4864758" cy="415805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In the KAUST Water Desalination and Reuse Center (WDRC), 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they develop 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and optimize methods to improve water desalination processes to provide potable water in drought-stricken areas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This 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is especially important in desert regions where seawater can be a drought-proof water resource. 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They also 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develop water reclamation and reuse strategies and processes to sustain scarce water resources.</a:t>
            </a:r>
          </a:p>
        </p:txBody>
      </p:sp>
    </p:spTree>
    <p:extLst>
      <p:ext uri="{BB962C8B-B14F-4D97-AF65-F5344CB8AC3E}">
        <p14:creationId xmlns:p14="http://schemas.microsoft.com/office/powerpoint/2010/main" val="130438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6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ine-scienc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763599" y="719646"/>
            <a:ext cx="5241201" cy="1629789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6" name="Shape 192"/>
          <p:cNvSpPr/>
          <p:nvPr/>
        </p:nvSpPr>
        <p:spPr>
          <a:xfrm>
            <a:off x="8073495" y="1001429"/>
            <a:ext cx="482368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Red sea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research center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144040" y="2602944"/>
            <a:ext cx="5860760" cy="5956542"/>
          </a:xfrm>
          <a:prstGeom prst="rect">
            <a:avLst/>
          </a:prstGeom>
          <a:solidFill>
            <a:srgbClr val="222222">
              <a:alpha val="73000"/>
            </a:srgbClr>
          </a:solidFill>
        </p:spPr>
        <p:txBody>
          <a:bodyPr vert="horz" lIns="260092" tIns="260092" rIns="260092" bIns="26009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10" name="Picture 9" descr="bio-duar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167" y="7072608"/>
            <a:ext cx="1348198" cy="1348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14770" y="7620495"/>
            <a:ext cx="1964580" cy="80329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FFFF"/>
                </a:solidFill>
                <a:latin typeface="Helvetica"/>
                <a:cs typeface="Helvetica"/>
              </a:rPr>
              <a:t>Carlos </a:t>
            </a:r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Duarte</a:t>
            </a:r>
            <a:b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Director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26117" y="2788736"/>
            <a:ext cx="4864758" cy="415805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The mission of the 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Red Sea Research Center (RSRC) is 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to contribute to the understanding of the role, functioning and response to pressures of the global ocean by using the unique opportunities offered by the Red 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Sea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RSRC aims to provide critical scientific knowledge underpinning the role of the Red Sea in supporting the growth of a  Blue Economy for the Kingdom of Saudi Arabia.</a:t>
            </a:r>
          </a:p>
        </p:txBody>
      </p:sp>
    </p:spTree>
    <p:extLst>
      <p:ext uri="{BB962C8B-B14F-4D97-AF65-F5344CB8AC3E}">
        <p14:creationId xmlns:p14="http://schemas.microsoft.com/office/powerpoint/2010/main" val="130438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build="p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MGL1383-Edi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7"/>
          <a:stretch/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3071807"/>
            <a:ext cx="5440055" cy="3438453"/>
          </a:xfrm>
          <a:prstGeom prst="rect">
            <a:avLst/>
          </a:prstGeom>
          <a:solidFill>
            <a:srgbClr val="222222">
              <a:alpha val="85000"/>
            </a:srgbClr>
          </a:solidFill>
        </p:spPr>
        <p:txBody>
          <a:bodyPr vert="horz" lIns="260092" tIns="260092" rIns="260092" bIns="26009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" y="1294530"/>
            <a:ext cx="6170333" cy="1629789"/>
          </a:xfrm>
          <a:prstGeom prst="rect">
            <a:avLst/>
          </a:prstGeom>
          <a:solidFill>
            <a:srgbClr val="222222">
              <a:alpha val="85000"/>
            </a:srgbClr>
          </a:solidFill>
        </p:spPr>
        <p:txBody>
          <a:bodyPr vert="horz" lIns="182880" tIns="182880" rIns="182880" bIns="1828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lnSpc>
                <a:spcPct val="110000"/>
              </a:lnSpc>
              <a:buNone/>
            </a:pPr>
            <a:endParaRPr lang="en-US" sz="3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6" name="Shape 192"/>
          <p:cNvSpPr/>
          <p:nvPr/>
        </p:nvSpPr>
        <p:spPr>
          <a:xfrm>
            <a:off x="309897" y="1576313"/>
            <a:ext cx="550058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400" cap="all" spc="17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DESERT AGRICULTURE INITIATIVE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077" y="3363620"/>
            <a:ext cx="4864758" cy="2834620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The Desert Agriculture Initiative seeks to tackle the wider suite of difficult challenges posed by agriculture in a desert environment under hot climate and poor freshwater conditions by bringing together a variety of skills and expertise both within and beyond KAUST.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70940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6" grpId="0" animBg="1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222222"/>
      </a:dk1>
      <a:lt1>
        <a:srgbClr val="838787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DIN Condensed"/>
        <a:ea typeface="DIN Condensed"/>
        <a:cs typeface="DIN Condensed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DIN Condensed"/>
        <a:ea typeface="DIN Condensed"/>
        <a:cs typeface="DIN Condensed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015BDC8856A441AE3CE9A8D0F0DDFE" ma:contentTypeVersion="1" ma:contentTypeDescription="Create a new document." ma:contentTypeScope="" ma:versionID="a3d200548245ba6078de90e1bb938bb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90A185-6B40-4E0E-9F40-7AE2506B0E1C}"/>
</file>

<file path=customXml/itemProps2.xml><?xml version="1.0" encoding="utf-8"?>
<ds:datastoreItem xmlns:ds="http://schemas.openxmlformats.org/officeDocument/2006/customXml" ds:itemID="{D2F49057-4479-46BA-AD8D-4894B9E8108F}"/>
</file>

<file path=customXml/itemProps3.xml><?xml version="1.0" encoding="utf-8"?>
<ds:datastoreItem xmlns:ds="http://schemas.openxmlformats.org/officeDocument/2006/customXml" ds:itemID="{EFDDF1F4-0024-417B-9674-8F12B0172A9E}"/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701</Words>
  <Application>Microsoft Macintosh PowerPoint</Application>
  <PresentationFormat>Custom</PresentationFormat>
  <Paragraphs>134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Black</vt:lpstr>
      <vt:lpstr>BIOLOGICAL &amp; ENVIRONMENTAL SCIENCE &amp; ENGINEERING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research </dc:title>
  <cp:lastModifiedBy>Maria PeredoSilva</cp:lastModifiedBy>
  <cp:revision>85</cp:revision>
  <dcterms:modified xsi:type="dcterms:W3CDTF">2017-09-11T15:40:19Z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0x010100A1015BDC8856A441AE3CE9A8D0F0DDFE</vt:lpwstr>
  </property>
</Properties>
</file>